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  <p:sldMasterId id="2147483655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2" r:id="rId15"/>
    <p:sldId id="267" r:id="rId16"/>
    <p:sldId id="268" r:id="rId17"/>
    <p:sldId id="269" r:id="rId18"/>
    <p:sldId id="270" r:id="rId19"/>
    <p:sldId id="272" r:id="rId20"/>
    <p:sldId id="273" r:id="rId21"/>
    <p:sldId id="29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8288000" cy="10287000"/>
  <p:notesSz cx="6858000" cy="9144000"/>
  <p:embeddedFontLst>
    <p:embeddedFont>
      <p:font typeface="Montserrat" charset="-18"/>
      <p:regular r:id="rId41"/>
      <p:bold r:id="rId42"/>
      <p:italic r:id="rId43"/>
      <p:boldItalic r:id="rId44"/>
    </p:embeddedFont>
    <p:embeddedFont>
      <p:font typeface="Montserrat Light" charset="-18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024">
          <p15:clr>
            <a:srgbClr val="000000"/>
          </p15:clr>
        </p15:guide>
        <p15:guide id="2" pos="172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684" y="-102"/>
      </p:cViewPr>
      <p:guideLst>
        <p:guide orient="horz" pos="3024"/>
        <p:guide pos="1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871c3909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6" name="Google Shape;136;g55871c3909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57eb85f95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557eb85f95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5871c3909_3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55871c3909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57eb85f95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g557eb85f95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57eb85f95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g557eb85f95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57eb85f95_3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557eb85f95_3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57eb85f95_3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557eb85f95_3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7eb85f95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557eb85f95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57eb85f95_3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557eb85f95_3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57eb85f9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557eb85f9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7eb85f95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557eb85f95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/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epot.ceon.pl/bitstream/handle/123456789/16996/Consumer_protection.pdf?sequence=1&amp;isAllowed=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app.consume-aware.e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9100691" y="0"/>
            <a:ext cx="86700" cy="171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9"/>
          <p:cNvGrpSpPr/>
          <p:nvPr/>
        </p:nvGrpSpPr>
        <p:grpSpPr>
          <a:xfrm>
            <a:off x="1188468" y="3478596"/>
            <a:ext cx="15911100" cy="3525903"/>
            <a:chOff x="0" y="-57150"/>
            <a:chExt cx="21214800" cy="4701204"/>
          </a:xfrm>
        </p:grpSpPr>
        <p:sp>
          <p:nvSpPr>
            <p:cNvPr id="43" name="Google Shape;43;p9"/>
            <p:cNvSpPr txBox="1"/>
            <p:nvPr/>
          </p:nvSpPr>
          <p:spPr>
            <a:xfrm>
              <a:off x="907964" y="-57150"/>
              <a:ext cx="19398900" cy="6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ENHANCING QUALITY IN INNOVATIVE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9"/>
            <p:cNvSpPr txBox="1"/>
            <p:nvPr/>
          </p:nvSpPr>
          <p:spPr>
            <a:xfrm>
              <a:off x="0" y="1218858"/>
              <a:ext cx="21214800" cy="20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00"/>
                <a:buFont typeface="Arial"/>
                <a:buNone/>
              </a:pPr>
              <a:r>
                <a:rPr lang="en-US" sz="10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CONSUME-AWARE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9"/>
            <p:cNvSpPr txBox="1"/>
            <p:nvPr/>
          </p:nvSpPr>
          <p:spPr>
            <a:xfrm>
              <a:off x="830740" y="4034154"/>
              <a:ext cx="19553400" cy="6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FECB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HIGHER EDUCATION ABOUT CONSUMER AWARENESS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9"/>
          <p:cNvSpPr/>
          <p:nvPr/>
        </p:nvSpPr>
        <p:spPr>
          <a:xfrm>
            <a:off x="9100691" y="8575386"/>
            <a:ext cx="86700" cy="171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8"/>
          <p:cNvGrpSpPr/>
          <p:nvPr/>
        </p:nvGrpSpPr>
        <p:grpSpPr>
          <a:xfrm>
            <a:off x="2236218" y="2664523"/>
            <a:ext cx="13815675" cy="4778201"/>
            <a:chOff x="0" y="95250"/>
            <a:chExt cx="18420899" cy="6370935"/>
          </a:xfrm>
        </p:grpSpPr>
        <p:sp>
          <p:nvSpPr>
            <p:cNvPr id="127" name="Google Shape;127;p18"/>
            <p:cNvSpPr txBox="1"/>
            <p:nvPr/>
          </p:nvSpPr>
          <p:spPr>
            <a:xfrm>
              <a:off x="0" y="95250"/>
              <a:ext cx="18420899" cy="48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70143" y="5258385"/>
              <a:ext cx="182805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000" b="0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Published in June, 2019</a:t>
              </a:r>
              <a:endParaRPr sz="50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000" b="0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Placet, Publishing House</a:t>
              </a:r>
              <a:endParaRPr sz="50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9" name="Google Shape;129;p18"/>
          <p:cNvSpPr/>
          <p:nvPr/>
        </p:nvSpPr>
        <p:spPr>
          <a:xfrm>
            <a:off x="9100735" y="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9100735" y="866426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19"/>
          <p:cNvGrpSpPr/>
          <p:nvPr/>
        </p:nvGrpSpPr>
        <p:grpSpPr>
          <a:xfrm>
            <a:off x="2236075" y="654075"/>
            <a:ext cx="13815675" cy="6788649"/>
            <a:chOff x="-7" y="-2585347"/>
            <a:chExt cx="18420900" cy="9051532"/>
          </a:xfrm>
        </p:grpSpPr>
        <p:sp>
          <p:nvSpPr>
            <p:cNvPr id="139" name="Google Shape;139;p19"/>
            <p:cNvSpPr txBox="1"/>
            <p:nvPr/>
          </p:nvSpPr>
          <p:spPr>
            <a:xfrm>
              <a:off x="-7" y="-2585347"/>
              <a:ext cx="18420900" cy="8593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6000" b="1" i="0" u="none" strike="noStrike" cap="none" dirty="0" smtClean="0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BOOK</a:t>
              </a:r>
              <a:endParaRPr lang="hu-HU" sz="6000" b="1" i="0" u="none" strike="noStrike" cap="none" dirty="0" smtClean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endParaRPr lang="hu-HU" sz="6000" b="1" i="0" u="none" strike="noStrike" cap="none" dirty="0" smtClean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endParaRPr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70143" y="5258385"/>
              <a:ext cx="182805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1" name="Google Shape;141;p19"/>
          <p:cNvSpPr/>
          <p:nvPr/>
        </p:nvSpPr>
        <p:spPr>
          <a:xfrm>
            <a:off x="9100735" y="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9100735" y="866426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3935" t="16764" r="34946" b="4497"/>
          <a:stretch>
            <a:fillRect/>
          </a:stretch>
        </p:blipFill>
        <p:spPr bwMode="auto">
          <a:xfrm>
            <a:off x="6500553" y="1629296"/>
            <a:ext cx="5187141" cy="738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0" y="0"/>
            <a:ext cx="18288001" cy="244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270800" y="1061350"/>
            <a:ext cx="15746399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BOOK – Features and goals</a:t>
            </a: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270800" y="3564325"/>
            <a:ext cx="15746399" cy="2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Theoretical background on the study of the 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consumers’ protection, rights, risks and solutions.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270800" y="5424950"/>
            <a:ext cx="15746400" cy="26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analysis and characteristics of the 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consumer</a:t>
            </a:r>
            <a:r>
              <a:rPr lang="hu-HU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European traditional market and e-market,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identification of the consumer’s rights,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identification and characteristics of the European institutions which provide a practical insight into the consumer’s protection </a:t>
            </a:r>
            <a:r>
              <a:rPr lang="hu-HU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European Single Market.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0" y="0"/>
            <a:ext cx="18288001" cy="244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270800" y="1061350"/>
            <a:ext cx="15746399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BOOK – Features and goals</a:t>
            </a: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1270800" y="3564325"/>
            <a:ext cx="15746399" cy="2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characterize the consumer’s protection models and to identify possible amendments which would enhance the quality of protection mechanisms within the European Union,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enhance cross-country cooperation,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contribute to an advanced international dialogue by mutual discussions and exchange of opinions and expertise.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270800" y="5895925"/>
            <a:ext cx="15746399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2"/>
          <p:cNvGrpSpPr/>
          <p:nvPr/>
        </p:nvGrpSpPr>
        <p:grpSpPr>
          <a:xfrm>
            <a:off x="2236225" y="5252700"/>
            <a:ext cx="13815675" cy="2441253"/>
            <a:chOff x="9" y="3546152"/>
            <a:chExt cx="18420899" cy="3255004"/>
          </a:xfrm>
        </p:grpSpPr>
        <p:sp>
          <p:nvSpPr>
            <p:cNvPr id="167" name="Google Shape;167;p22"/>
            <p:cNvSpPr txBox="1"/>
            <p:nvPr/>
          </p:nvSpPr>
          <p:spPr>
            <a:xfrm>
              <a:off x="9" y="3546152"/>
              <a:ext cx="18420899" cy="14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E-BOOK</a:t>
              </a: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70137" y="5542956"/>
              <a:ext cx="18280500" cy="12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9" name="Google Shape;169;p22"/>
          <p:cNvSpPr/>
          <p:nvPr/>
        </p:nvSpPr>
        <p:spPr>
          <a:xfrm>
            <a:off x="9100735" y="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9100735" y="866426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-1258479" y="3924300"/>
            <a:ext cx="7383300" cy="23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Structure:</a:t>
            </a: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4989050" y="0"/>
            <a:ext cx="13427999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6281375" y="2473751"/>
            <a:ext cx="10457400" cy="57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</a:t>
            </a: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ntroductory articles about all the important key concepts that consumers should acquire,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interactive case studies,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short test after each case study concerning the understanding of the particular topic.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2389818" y="3955"/>
            <a:ext cx="86400" cy="16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2389818" y="8668215"/>
            <a:ext cx="86400" cy="16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-1258479" y="3924300"/>
            <a:ext cx="7383300" cy="23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latin typeface="Montserrat"/>
                <a:ea typeface="Montserrat"/>
                <a:cs typeface="Montserrat"/>
                <a:sym typeface="Montserrat"/>
              </a:rPr>
              <a:t>Video</a:t>
            </a:r>
            <a:endParaRPr sz="5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4989050" y="0"/>
            <a:ext cx="13428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6281375" y="2473751"/>
            <a:ext cx="10457400" cy="57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389818" y="3955"/>
            <a:ext cx="86400" cy="16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2389818" y="8668215"/>
            <a:ext cx="86400" cy="161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6"/>
          <p:cNvGrpSpPr/>
          <p:nvPr/>
        </p:nvGrpSpPr>
        <p:grpSpPr>
          <a:xfrm>
            <a:off x="2236225" y="4800600"/>
            <a:ext cx="13815675" cy="2893372"/>
            <a:chOff x="9" y="2943352"/>
            <a:chExt cx="18420899" cy="3857829"/>
          </a:xfrm>
        </p:grpSpPr>
        <p:sp>
          <p:nvSpPr>
            <p:cNvPr id="207" name="Google Shape;207;p26"/>
            <p:cNvSpPr txBox="1"/>
            <p:nvPr/>
          </p:nvSpPr>
          <p:spPr>
            <a:xfrm>
              <a:off x="9" y="2943352"/>
              <a:ext cx="18420899" cy="20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MOBILE APPLICATION</a:t>
              </a: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8" name="Google Shape;208;p26"/>
            <p:cNvSpPr txBox="1"/>
            <p:nvPr/>
          </p:nvSpPr>
          <p:spPr>
            <a:xfrm>
              <a:off x="70143" y="4032781"/>
              <a:ext cx="18280500" cy="27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 innovative tool used within the learning process as a useful solution for all consumers within the European Union</a:t>
              </a:r>
              <a:endParaRPr sz="40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9" name="Google Shape;209;p26"/>
          <p:cNvSpPr/>
          <p:nvPr/>
        </p:nvSpPr>
        <p:spPr>
          <a:xfrm>
            <a:off x="9100735" y="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9100735" y="866426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8;p27"/>
          <p:cNvGrpSpPr/>
          <p:nvPr/>
        </p:nvGrpSpPr>
        <p:grpSpPr>
          <a:xfrm>
            <a:off x="2236225" y="-60450"/>
            <a:ext cx="13815675" cy="8220825"/>
            <a:chOff x="9" y="-3538048"/>
            <a:chExt cx="18420900" cy="10961100"/>
          </a:xfrm>
        </p:grpSpPr>
        <p:sp>
          <p:nvSpPr>
            <p:cNvPr id="219" name="Google Shape;219;p27"/>
            <p:cNvSpPr txBox="1"/>
            <p:nvPr/>
          </p:nvSpPr>
          <p:spPr>
            <a:xfrm>
              <a:off x="9" y="-3538048"/>
              <a:ext cx="18420900" cy="1096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50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MOBILE APPLICATION</a:t>
              </a:r>
              <a:endParaRPr sz="50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0" name="Google Shape;220;p27"/>
            <p:cNvSpPr txBox="1"/>
            <p:nvPr/>
          </p:nvSpPr>
          <p:spPr>
            <a:xfrm>
              <a:off x="70143" y="4032781"/>
              <a:ext cx="18280500" cy="27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9100735" y="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9100735" y="866426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8764" t="13661" r="8436" b="22533"/>
          <a:stretch>
            <a:fillRect/>
          </a:stretch>
        </p:blipFill>
        <p:spPr bwMode="auto">
          <a:xfrm>
            <a:off x="2992583" y="3275214"/>
            <a:ext cx="12618720" cy="54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>
            <a:off x="0" y="0"/>
            <a:ext cx="18288001" cy="244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1270800" y="1061350"/>
            <a:ext cx="15746399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MOBILE APPLICATION</a:t>
            </a: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1270800" y="2968200"/>
            <a:ext cx="15746399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application gives the possibility to check the actual customer awareness level. It also plays an educational role in teaching students, customers and individuals about their rights </a:t>
            </a:r>
            <a:r>
              <a:rPr lang="hu-HU" sz="33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3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en-US" sz="33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market. Thanks to this application, their consumer awareness knowledge could be developed. Customer Aware App can guarantee excellent education through entertainment.   </a:t>
            </a:r>
            <a:endParaRPr sz="33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1270800" y="5895925"/>
            <a:ext cx="15746399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9100691" y="0"/>
            <a:ext cx="86700" cy="171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10"/>
          <p:cNvGrpSpPr/>
          <p:nvPr/>
        </p:nvGrpSpPr>
        <p:grpSpPr>
          <a:xfrm>
            <a:off x="1188468" y="3478596"/>
            <a:ext cx="15911100" cy="3525903"/>
            <a:chOff x="0" y="-57150"/>
            <a:chExt cx="21214800" cy="4701204"/>
          </a:xfrm>
        </p:grpSpPr>
        <p:sp>
          <p:nvSpPr>
            <p:cNvPr id="54" name="Google Shape;54;p10"/>
            <p:cNvSpPr txBox="1"/>
            <p:nvPr/>
          </p:nvSpPr>
          <p:spPr>
            <a:xfrm>
              <a:off x="907964" y="-57150"/>
              <a:ext cx="19398900" cy="6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"/>
            <p:cNvSpPr txBox="1"/>
            <p:nvPr/>
          </p:nvSpPr>
          <p:spPr>
            <a:xfrm>
              <a:off x="0" y="1218858"/>
              <a:ext cx="21214800" cy="20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 txBox="1"/>
            <p:nvPr/>
          </p:nvSpPr>
          <p:spPr>
            <a:xfrm>
              <a:off x="830740" y="4034154"/>
              <a:ext cx="19553400" cy="6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FECB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10"/>
          <p:cNvSpPr/>
          <p:nvPr/>
        </p:nvSpPr>
        <p:spPr>
          <a:xfrm>
            <a:off x="9100691" y="8575386"/>
            <a:ext cx="86700" cy="171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4">
            <a:alphaModFix/>
          </a:blip>
          <a:srcRect l="46850"/>
          <a:stretch/>
        </p:blipFill>
        <p:spPr>
          <a:xfrm>
            <a:off x="3526498" y="1864100"/>
            <a:ext cx="11249928" cy="65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1350" y="8729350"/>
            <a:ext cx="7261130" cy="149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/>
        </p:nvSpPr>
        <p:spPr>
          <a:xfrm>
            <a:off x="1009650" y="4804971"/>
            <a:ext cx="56220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PARTNERS</a:t>
            </a: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7695684" y="-209550"/>
            <a:ext cx="10592400" cy="1070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8991750" y="1902800"/>
            <a:ext cx="7971300" cy="6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Specialists in consumer and marketing topics, international business and ICT, with extensive expertise in transnational projects,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Each partner possesses country specific experiences and is able to contribute with country specific knowledge and best practices. 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0"/>
          <p:cNvGrpSpPr/>
          <p:nvPr/>
        </p:nvGrpSpPr>
        <p:grpSpPr>
          <a:xfrm>
            <a:off x="2236218" y="2664523"/>
            <a:ext cx="13815564" cy="5029389"/>
            <a:chOff x="0" y="95250"/>
            <a:chExt cx="18420752" cy="6705853"/>
          </a:xfrm>
        </p:grpSpPr>
        <p:sp>
          <p:nvSpPr>
            <p:cNvPr id="246" name="Google Shape;246;p30"/>
            <p:cNvSpPr txBox="1"/>
            <p:nvPr/>
          </p:nvSpPr>
          <p:spPr>
            <a:xfrm>
              <a:off x="0" y="95250"/>
              <a:ext cx="18420752" cy="4884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INTERNATIONAL PARTNERS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0"/>
            <p:cNvSpPr txBox="1"/>
            <p:nvPr/>
          </p:nvSpPr>
          <p:spPr>
            <a:xfrm>
              <a:off x="70137" y="5542956"/>
              <a:ext cx="18280478" cy="1258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r>
                <a:rPr lang="en-US" sz="5600" b="0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 </a:t>
              </a:r>
              <a:r>
                <a:rPr lang="en-US" sz="5600" b="0" i="0" u="none" strike="noStrike" cap="none">
                  <a:solidFill>
                    <a:srgbClr val="FECB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EUROPE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30"/>
          <p:cNvSpPr/>
          <p:nvPr/>
        </p:nvSpPr>
        <p:spPr>
          <a:xfrm>
            <a:off x="9100735" y="0"/>
            <a:ext cx="86530" cy="1618785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9100735" y="8664260"/>
            <a:ext cx="86530" cy="1618785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/>
          <p:nvPr/>
        </p:nvSpPr>
        <p:spPr>
          <a:xfrm>
            <a:off x="5553144" y="6439953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1964118" y="6439953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9786725" y="2983088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9786725" y="6439953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13505520" y="6439953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13505520" y="2983088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1964118" y="2983088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5553144" y="2983088"/>
            <a:ext cx="2825750" cy="282573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33178" y="652679"/>
            <a:ext cx="18205801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43"/>
              <a:buFont typeface="Arial"/>
              <a:buNone/>
            </a:pPr>
            <a:r>
              <a:rPr lang="en-US" sz="8843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MEET OUR PARTNERS</a:t>
            </a:r>
            <a:endParaRPr sz="1400" b="0" i="0" u="none" strike="noStrike" cap="none">
              <a:solidFill>
                <a:srgbClr val="00BC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/>
          <p:nvPr/>
        </p:nvSpPr>
        <p:spPr>
          <a:xfrm>
            <a:off x="914400" y="2310722"/>
            <a:ext cx="16230601" cy="101864"/>
          </a:xfrm>
          <a:custGeom>
            <a:avLst/>
            <a:gdLst/>
            <a:ahLst/>
            <a:cxnLst/>
            <a:rect l="l" t="t" r="r" b="b"/>
            <a:pathLst>
              <a:path w="3594100" h="24501" extrusionOk="0">
                <a:moveTo>
                  <a:pt x="3303270" y="0"/>
                </a:moveTo>
                <a:lnTo>
                  <a:pt x="0" y="0"/>
                </a:lnTo>
                <a:lnTo>
                  <a:pt x="0" y="24501"/>
                </a:lnTo>
                <a:lnTo>
                  <a:pt x="3594100" y="24501"/>
                </a:lnTo>
                <a:lnTo>
                  <a:pt x="3594100" y="0"/>
                </a:lnTo>
                <a:close/>
              </a:path>
            </a:pathLst>
          </a:custGeom>
          <a:solidFill>
            <a:srgbClr val="00BCD4"/>
          </a:solid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1009650" y="4800600"/>
            <a:ext cx="52431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PARTNERS AND THEIR EXPERTISE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6336925" y="0"/>
            <a:ext cx="119511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/>
          <p:nvPr/>
        </p:nvSpPr>
        <p:spPr>
          <a:xfrm>
            <a:off x="6648450" y="1445125"/>
            <a:ext cx="11072400" cy="7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44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Howest,University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College West Flanders, Belgium – digital marketing, Consumer and Internet Law and Cyber Security</a:t>
            </a:r>
            <a:endParaRPr sz="3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Budapest Business School, Hungary – IT </a:t>
            </a:r>
            <a:r>
              <a:rPr lang="en-US" sz="34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r>
              <a:rPr lang="hu-HU" sz="34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business </a:t>
            </a:r>
            <a:r>
              <a:rPr lang="hu-HU" sz="3400" b="0" i="0" u="none" strike="noStrike" cap="none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ethics</a:t>
            </a:r>
            <a:r>
              <a:rPr lang="hu-HU" sz="34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hu-HU" sz="3400" b="0" i="0" u="none" strike="noStrike" cap="none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consumer</a:t>
            </a:r>
            <a:r>
              <a:rPr lang="hu-HU" sz="34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sz="3400" b="0" i="0" u="none" strike="noStrike" cap="none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protection</a:t>
            </a:r>
            <a:endParaRPr sz="3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Isik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University, Turkey – e-learning</a:t>
            </a:r>
            <a:endParaRPr sz="3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Université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0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Savoie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Mont Blanc, France – consumer research, quantitative and qualitative market research</a:t>
            </a:r>
            <a:endParaRPr sz="3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1761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29F3E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76" name="Google Shape;27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6149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68462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36575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1009650" y="4800600"/>
            <a:ext cx="52431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PARTNERS AND THEIR EXPERTISE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6336925" y="0"/>
            <a:ext cx="11951100" cy="10496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/>
        </p:nvSpPr>
        <p:spPr>
          <a:xfrm>
            <a:off x="6648450" y="1445125"/>
            <a:ext cx="11072400" cy="7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44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Howest,University College West Flanders, Belgium – digital marketing, Consumer and Internet Law and Cyber Security</a:t>
            </a:r>
            <a:endParaRPr sz="3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Budapest Business School, Hungary – IT skills</a:t>
            </a:r>
            <a:endParaRPr sz="3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Isik University, Turkey – e-learning</a:t>
            </a:r>
            <a:endParaRPr sz="3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"/>
              <a:buChar char="●"/>
            </a:pPr>
            <a:r>
              <a:rPr lang="en-US" sz="3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Université Savoie Mont Blanc, France – consumer research, quantitative and qualitative market research</a:t>
            </a:r>
            <a:endParaRPr sz="3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1761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29F3E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89" name="Google Shape;28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6149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90" name="Google Shape;29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68462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91" name="Google Shape;29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36575" y="6947800"/>
            <a:ext cx="2381100" cy="23811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/>
        </p:nvSpPr>
        <p:spPr>
          <a:xfrm>
            <a:off x="1774471" y="1156335"/>
            <a:ext cx="147390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DURATION AND STAGES</a:t>
            </a:r>
            <a:endParaRPr sz="6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latin typeface="Montserrat"/>
                <a:ea typeface="Montserrat"/>
                <a:cs typeface="Montserrat"/>
                <a:sym typeface="Montserrat"/>
              </a:rPr>
              <a:t>Duration: 2017-2019</a:t>
            </a:r>
            <a:endParaRPr sz="2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latin typeface="Montserrat"/>
                <a:ea typeface="Montserrat"/>
                <a:cs typeface="Montserrat"/>
                <a:sym typeface="Montserrat"/>
              </a:rPr>
              <a:t>Transnational meetings: </a:t>
            </a:r>
            <a:endParaRPr sz="2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7" name="Google Shape;297;p34"/>
          <p:cNvGrpSpPr/>
          <p:nvPr/>
        </p:nvGrpSpPr>
        <p:grpSpPr>
          <a:xfrm>
            <a:off x="5372495" y="5728651"/>
            <a:ext cx="3022252" cy="2003999"/>
            <a:chOff x="-3394485" y="-66667"/>
            <a:chExt cx="9990916" cy="2671998"/>
          </a:xfrm>
        </p:grpSpPr>
        <p:sp>
          <p:nvSpPr>
            <p:cNvPr id="298" name="Google Shape;298;p34"/>
            <p:cNvSpPr txBox="1"/>
            <p:nvPr/>
          </p:nvSpPr>
          <p:spPr>
            <a:xfrm>
              <a:off x="-3394485" y="-66667"/>
              <a:ext cx="99909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>
                  <a:latin typeface="Montserrat"/>
                  <a:ea typeface="Montserrat"/>
                  <a:cs typeface="Montserrat"/>
                  <a:sym typeface="Montserrat"/>
                </a:rPr>
                <a:t>2017: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4"/>
            <p:cNvSpPr txBox="1"/>
            <p:nvPr/>
          </p:nvSpPr>
          <p:spPr>
            <a:xfrm>
              <a:off x="-3394469" y="796931"/>
              <a:ext cx="9990900" cy="18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latin typeface="Montserrat Light"/>
                  <a:ea typeface="Montserrat Light"/>
                  <a:cs typeface="Montserrat Light"/>
                  <a:sym typeface="Montserrat Light"/>
                </a:rPr>
                <a:t>Budapest Business School, Budapest, Hungary and University of Applied Sciences, Seinajoki, Finland,</a:t>
              </a: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300" name="Google Shape;300;p34"/>
          <p:cNvGrpSpPr/>
          <p:nvPr/>
        </p:nvGrpSpPr>
        <p:grpSpPr>
          <a:xfrm>
            <a:off x="1025469" y="5728644"/>
            <a:ext cx="3173534" cy="3034281"/>
            <a:chOff x="0" y="-1176642"/>
            <a:chExt cx="6596412" cy="4045708"/>
          </a:xfrm>
        </p:grpSpPr>
        <p:sp>
          <p:nvSpPr>
            <p:cNvPr id="301" name="Google Shape;301;p34"/>
            <p:cNvSpPr txBox="1"/>
            <p:nvPr/>
          </p:nvSpPr>
          <p:spPr>
            <a:xfrm>
              <a:off x="0" y="-1176642"/>
              <a:ext cx="65964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>
                  <a:latin typeface="Montserrat"/>
                  <a:ea typeface="Montserrat"/>
                  <a:cs typeface="Montserrat"/>
                  <a:sym typeface="Montserrat"/>
                </a:rPr>
                <a:t>2016: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4"/>
            <p:cNvSpPr txBox="1"/>
            <p:nvPr/>
          </p:nvSpPr>
          <p:spPr>
            <a:xfrm>
              <a:off x="12" y="-313033"/>
              <a:ext cx="6596400" cy="31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latin typeface="Montserrat Light"/>
                  <a:ea typeface="Montserrat Light"/>
                  <a:cs typeface="Montserrat Light"/>
                  <a:sym typeface="Montserrat Light"/>
                </a:rPr>
                <a:t>University of Economics, Katowice, Poland- initiation of the project,</a:t>
              </a: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303" name="Google Shape;303;p34"/>
          <p:cNvGrpSpPr/>
          <p:nvPr/>
        </p:nvGrpSpPr>
        <p:grpSpPr>
          <a:xfrm>
            <a:off x="9568250" y="5728650"/>
            <a:ext cx="3014290" cy="2130675"/>
            <a:chOff x="-3658288" y="-1176633"/>
            <a:chExt cx="10433680" cy="2840900"/>
          </a:xfrm>
        </p:grpSpPr>
        <p:sp>
          <p:nvSpPr>
            <p:cNvPr id="304" name="Google Shape;304;p34"/>
            <p:cNvSpPr txBox="1"/>
            <p:nvPr/>
          </p:nvSpPr>
          <p:spPr>
            <a:xfrm>
              <a:off x="-3658288" y="-1176633"/>
              <a:ext cx="73248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457200" marR="0" lvl="0" indent="45720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>
                  <a:latin typeface="Montserrat"/>
                  <a:ea typeface="Montserrat"/>
                  <a:cs typeface="Montserrat"/>
                  <a:sym typeface="Montserrat"/>
                </a:rPr>
                <a:t>2018: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4"/>
            <p:cNvSpPr txBox="1"/>
            <p:nvPr/>
          </p:nvSpPr>
          <p:spPr>
            <a:xfrm>
              <a:off x="-3479507" y="-313033"/>
              <a:ext cx="10254900" cy="19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latin typeface="Montserrat Light"/>
                  <a:ea typeface="Montserrat Light"/>
                  <a:cs typeface="Montserrat Light"/>
                  <a:sym typeface="Montserrat Light"/>
                </a:rPr>
                <a:t>Università degli Studi di Trento, Trento, Italy  and Université Savoie Mont Blanc, France,</a:t>
              </a: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4"/>
          <p:cNvSpPr txBox="1"/>
          <p:nvPr/>
        </p:nvSpPr>
        <p:spPr>
          <a:xfrm>
            <a:off x="13942300" y="5728654"/>
            <a:ext cx="3173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latin typeface="Montserrat"/>
                <a:ea typeface="Montserrat"/>
                <a:cs typeface="Montserrat"/>
                <a:sym typeface="Montserrat"/>
              </a:rPr>
              <a:t>2019: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13807700" y="6376357"/>
            <a:ext cx="3173700" cy="23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latin typeface="Montserrat Light"/>
                <a:ea typeface="Montserrat Light"/>
                <a:cs typeface="Montserrat Light"/>
                <a:sym typeface="Montserrat Light"/>
              </a:rPr>
              <a:t>Howest,University College West Flanders, Belgium.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900" y="3533725"/>
            <a:ext cx="2544350" cy="15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28925" y="3469875"/>
            <a:ext cx="2341400" cy="15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2394" y="3531400"/>
            <a:ext cx="2578918" cy="15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0088" y="3531400"/>
            <a:ext cx="2687400" cy="15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16288" y="3522800"/>
            <a:ext cx="2687399" cy="15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82538" y="3468625"/>
            <a:ext cx="2467500" cy="15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/>
        </p:nvSpPr>
        <p:spPr>
          <a:xfrm>
            <a:off x="1009650" y="4804971"/>
            <a:ext cx="56220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 ACTIVITIES</a:t>
            </a: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7695684" y="-209550"/>
            <a:ext cx="10592400" cy="1070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9006225" y="2756650"/>
            <a:ext cx="7971300" cy="5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Distribution of tasks per partner,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Contents of the BOOK and E-BOOK,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Intensive Programmes: testing the mobile application on target groups 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Design of the project  assessment survey,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Design of the course and teachers’ assessment survey.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Design of the course syllabus,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/>
        </p:nvSpPr>
        <p:spPr>
          <a:xfrm>
            <a:off x="1009650" y="4804971"/>
            <a:ext cx="5621889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 ACTIVITIES</a:t>
            </a: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7695684" y="-209550"/>
            <a:ext cx="10592316" cy="1070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8991750" y="2766375"/>
            <a:ext cx="7971300" cy="54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Collection of case-studies, video materials, quizzes for the Mobile Application,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Mobile Application guide of good practices,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Project promotion presentation,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Project dissemination presentation (formative and summative),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Project writing guide,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Project platform.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7"/>
          <p:cNvGrpSpPr/>
          <p:nvPr/>
        </p:nvGrpSpPr>
        <p:grpSpPr>
          <a:xfrm>
            <a:off x="2236225" y="3898762"/>
            <a:ext cx="13815675" cy="3795261"/>
            <a:chOff x="9" y="1740902"/>
            <a:chExt cx="18420899" cy="5060348"/>
          </a:xfrm>
        </p:grpSpPr>
        <p:sp>
          <p:nvSpPr>
            <p:cNvPr id="338" name="Google Shape;338;p37"/>
            <p:cNvSpPr txBox="1"/>
            <p:nvPr/>
          </p:nvSpPr>
          <p:spPr>
            <a:xfrm>
              <a:off x="9" y="1740902"/>
              <a:ext cx="18420899" cy="32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PROJECT’S MOST IMPORTANT BENEFIT</a:t>
              </a: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endParaRPr sz="8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9" name="Google Shape;339;p37"/>
            <p:cNvSpPr txBox="1"/>
            <p:nvPr/>
          </p:nvSpPr>
          <p:spPr>
            <a:xfrm>
              <a:off x="70143" y="4825450"/>
              <a:ext cx="18280500" cy="19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600" b="0" i="0" u="none" strike="noStrike" cap="none">
                  <a:solidFill>
                    <a:srgbClr val="00BCD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 increases  internationalization by cooperation with European partners</a:t>
              </a: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40" name="Google Shape;340;p37"/>
          <p:cNvSpPr/>
          <p:nvPr/>
        </p:nvSpPr>
        <p:spPr>
          <a:xfrm>
            <a:off x="9100735" y="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9100735" y="8664260"/>
            <a:ext cx="86400" cy="16188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/>
          <p:nvPr/>
        </p:nvSpPr>
        <p:spPr>
          <a:xfrm>
            <a:off x="0" y="0"/>
            <a:ext cx="18288001" cy="244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1270800" y="1061350"/>
            <a:ext cx="15746399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PROJECT BENEFITS</a:t>
            </a: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8"/>
          <p:cNvSpPr txBox="1"/>
          <p:nvPr/>
        </p:nvSpPr>
        <p:spPr>
          <a:xfrm>
            <a:off x="1270800" y="2968200"/>
            <a:ext cx="15746399" cy="5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Promotes  good practice examples on lifelong learning in Europe,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Promotes digital skills as a major asset in personal and professional growth in modern Europe,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Educates future specialists on the issue of e-consumers’ rights and protection,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Enhances the integration as well as the  development of networking and cooperation between the European Universities. 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38"/>
          <p:cNvSpPr txBox="1"/>
          <p:nvPr/>
        </p:nvSpPr>
        <p:spPr>
          <a:xfrm>
            <a:off x="1270800" y="5895925"/>
            <a:ext cx="15746399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/>
        </p:nvSpPr>
        <p:spPr>
          <a:xfrm>
            <a:off x="230446" y="3924300"/>
            <a:ext cx="7383108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MAIN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7824934" y="-419100"/>
            <a:ext cx="10592400" cy="1070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8947475" y="3430847"/>
            <a:ext cx="80001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create an interactive open </a:t>
            </a:r>
            <a:r>
              <a:rPr lang="en-US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education </a:t>
            </a: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module for bachelor students in order to study consumers’ rights protection, especially </a:t>
            </a:r>
            <a:r>
              <a:rPr lang="hu-HU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European</a:t>
            </a:r>
            <a:r>
              <a:rPr lang="hu-HU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digital</a:t>
            </a:r>
            <a:r>
              <a:rPr lang="en-US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3796818" y="3955"/>
            <a:ext cx="86530" cy="16187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3796818" y="8668215"/>
            <a:ext cx="86530" cy="16187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/>
          <p:nvPr/>
        </p:nvSpPr>
        <p:spPr>
          <a:xfrm>
            <a:off x="0" y="0"/>
            <a:ext cx="18288001" cy="244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1270800" y="1061350"/>
            <a:ext cx="15746399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PROJECT BENEFITS</a:t>
            </a: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9"/>
          <p:cNvSpPr txBox="1"/>
          <p:nvPr/>
        </p:nvSpPr>
        <p:spPr>
          <a:xfrm>
            <a:off x="1270800" y="2968200"/>
            <a:ext cx="15746399" cy="5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Promotes modern technologies as a powerful tool for teaching,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Offers appropriate recognition for both students and teachers after the Intensive Programmes,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Offers a space of good practice, experience and know-how exchange as well as networking and communication between the best European specialists, 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Offers a model of teaching and learning using advanced technology.</a:t>
            </a: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39"/>
          <p:cNvSpPr txBox="1"/>
          <p:nvPr/>
        </p:nvSpPr>
        <p:spPr>
          <a:xfrm>
            <a:off x="1270800" y="5895925"/>
            <a:ext cx="15746399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/>
          <p:nvPr/>
        </p:nvSpPr>
        <p:spPr>
          <a:xfrm>
            <a:off x="0" y="0"/>
            <a:ext cx="18288001" cy="244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>
            <a:off x="1270800" y="1061350"/>
            <a:ext cx="15746399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PROJECT BENEFICIARIES</a:t>
            </a: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0"/>
          <p:cNvSpPr txBox="1"/>
          <p:nvPr/>
        </p:nvSpPr>
        <p:spPr>
          <a:xfrm>
            <a:off x="1270800" y="2968200"/>
            <a:ext cx="15746399" cy="5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Students and teachers from the European Higher Education Institutions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Consumers from the European Union (estimated number of almost </a:t>
            </a:r>
            <a:r>
              <a:rPr lang="hu-HU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500.000 people</a:t>
            </a:r>
            <a:r>
              <a:rPr lang="en-US" sz="33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Policy makers on regional, local, national and EU level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European Commission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Enterprises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</a:t>
            </a: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1270800" y="5895925"/>
            <a:ext cx="15746399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/>
        </p:nvSpPr>
        <p:spPr>
          <a:xfrm>
            <a:off x="1755450" y="816623"/>
            <a:ext cx="147771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000" b="1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PROJECT DISSEMINATION</a:t>
            </a: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Formative dissemination: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1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1"/>
          <p:cNvSpPr txBox="1"/>
          <p:nvPr/>
        </p:nvSpPr>
        <p:spPr>
          <a:xfrm>
            <a:off x="1270800" y="3092050"/>
            <a:ext cx="15746400" cy="6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Media press releases   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Newsletter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Links promoting the project ongoing activities on each participating university website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Round tables with peer fellow teachers and students from the home university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Project platform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Social media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Leaflets, posters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/>
        </p:nvSpPr>
        <p:spPr>
          <a:xfrm>
            <a:off x="1755446" y="947962"/>
            <a:ext cx="147771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PROJECT DISSEMINATION</a:t>
            </a: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Summative dissemination:</a:t>
            </a: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2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/>
          <p:nvPr/>
        </p:nvSpPr>
        <p:spPr>
          <a:xfrm>
            <a:off x="1270800" y="2838350"/>
            <a:ext cx="15746400" cy="6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International conferences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Workshops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Round tables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Integration of the BOOK,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E-BOOK and MOBILE APPLICATION in the curriculum of each participating university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DG SANCO website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Social media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Articles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Interviews</a:t>
            </a:r>
            <a:endParaRPr sz="300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 txBox="1"/>
          <p:nvPr/>
        </p:nvSpPr>
        <p:spPr>
          <a:xfrm>
            <a:off x="1009650" y="4800600"/>
            <a:ext cx="52431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IMPACT</a:t>
            </a:r>
            <a:endParaRPr sz="4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6336925" y="0"/>
            <a:ext cx="11951100" cy="10496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3"/>
          <p:cNvSpPr txBox="1"/>
          <p:nvPr/>
        </p:nvSpPr>
        <p:spPr>
          <a:xfrm>
            <a:off x="6648450" y="1445125"/>
            <a:ext cx="11072400" cy="7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3"/>
          <p:cNvSpPr txBox="1"/>
          <p:nvPr/>
        </p:nvSpPr>
        <p:spPr>
          <a:xfrm>
            <a:off x="8504700" y="1977125"/>
            <a:ext cx="7971300" cy="5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000" dirty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Provides a modern approach of teaching and learning using advanced technology,</a:t>
            </a:r>
            <a:endParaRPr sz="3000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Provides high quality materials and a rich virtual learning environment,</a:t>
            </a:r>
            <a:endParaRPr sz="3000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Educates future specialists on the issue of e-consumers’ rights and protection,</a:t>
            </a:r>
            <a:endParaRPr sz="3000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Stimulates the integration, the internationalization and the development of cooperation </a:t>
            </a:r>
            <a:r>
              <a:rPr lang="hu-HU" sz="3000" dirty="0" smtClean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among</a:t>
            </a:r>
            <a:r>
              <a:rPr lang="en-US" sz="3000" dirty="0" smtClean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000" dirty="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European Universities.</a:t>
            </a:r>
            <a:endParaRPr sz="3000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/>
          <p:nvPr/>
        </p:nvSpPr>
        <p:spPr>
          <a:xfrm>
            <a:off x="2236218" y="3309730"/>
            <a:ext cx="13815600" cy="3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solidFill>
                  <a:srgbClr val="FECB0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400">
              <a:solidFill>
                <a:srgbClr val="FECB01"/>
              </a:solidFill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9100735" y="0"/>
            <a:ext cx="86400" cy="16185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4"/>
          <p:cNvSpPr/>
          <p:nvPr/>
        </p:nvSpPr>
        <p:spPr>
          <a:xfrm>
            <a:off x="9100735" y="8664260"/>
            <a:ext cx="86400" cy="1618500"/>
          </a:xfrm>
          <a:prstGeom prst="rect">
            <a:avLst/>
          </a:prstGeom>
          <a:solidFill>
            <a:srgbClr val="29F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/>
        </p:nvSpPr>
        <p:spPr>
          <a:xfrm>
            <a:off x="1755421" y="1334487"/>
            <a:ext cx="14777101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PROJECT FEATURES</a:t>
            </a: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/>
        </p:nvSpPr>
        <p:spPr>
          <a:xfrm>
            <a:off x="1270800" y="3329900"/>
            <a:ext cx="15746400" cy="4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project involves the implementation of a mobile application, an interactive platform and a book for universities concerning the EU Single Market including: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Consumer protection,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Institutions which address consumers right protection,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Legal rules concerning consumer rights protection on goods and services market,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Legal rules concerning consumer rights protection </a:t>
            </a:r>
            <a:r>
              <a:rPr lang="hu-HU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hu-HU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the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 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market</a:t>
            </a:r>
            <a:r>
              <a:rPr lang="hu-HU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1755421" y="1334487"/>
            <a:ext cx="14777101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TARGET GROUPS</a:t>
            </a: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270800" y="2987975"/>
            <a:ext cx="15746400" cy="6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 target groups:</a:t>
            </a:r>
            <a:endParaRPr sz="32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Consortium professors/lecturers and bachelor students. </a:t>
            </a:r>
            <a:endParaRPr sz="2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Indirect target groups:</a:t>
            </a:r>
            <a:endParaRPr sz="32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Higher Education Institutions’ authorities, employees and students who did not take part in project,</a:t>
            </a:r>
            <a:endParaRPr sz="2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Institutions dealing with consumer protection rights issues,</a:t>
            </a:r>
            <a:endParaRPr sz="2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European consumers.</a:t>
            </a:r>
            <a:endParaRPr sz="2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009650" y="4804971"/>
            <a:ext cx="56220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 b="1">
                <a:latin typeface="Montserrat"/>
                <a:ea typeface="Montserrat"/>
                <a:cs typeface="Montserrat"/>
                <a:sym typeface="Montserrat"/>
              </a:rPr>
              <a:t>WHY TO USE IT</a:t>
            </a: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695684" y="-209550"/>
            <a:ext cx="10592400" cy="1070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629650" y="1238100"/>
            <a:ext cx="8333400" cy="8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Acquired skills will be recognized by institutions around the Europe.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Higher chance of finding a job with an estimated 90% of jobs requiring digital skills in the future.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allows for an increase in the effectiveness of education.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aim is to enhance digital skills development.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individuals may learn anytime and anywhere.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3000" b="0" i="0" u="none" strike="noStrike" cap="none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009650" y="4804971"/>
            <a:ext cx="56220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 b="1">
                <a:latin typeface="Montserrat"/>
                <a:ea typeface="Montserrat"/>
                <a:cs typeface="Montserrat"/>
                <a:sym typeface="Montserrat"/>
              </a:rPr>
              <a:t>WHY TO USE IT</a:t>
            </a:r>
            <a:endParaRPr sz="75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7695684" y="-209550"/>
            <a:ext cx="10592400" cy="1070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629650" y="1709550"/>
            <a:ext cx="8333400" cy="84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Intensive Programs for students to give them a chance to improve their knowledge. 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Cooperation in multinational teams foster appropriate skills development.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CD4"/>
              </a:buClr>
              <a:buSzPts val="3000"/>
              <a:buFont typeface="Montserrat Light"/>
              <a:buChar char="●"/>
            </a:pPr>
            <a:r>
              <a:rPr lang="en-US" sz="3000">
                <a:solidFill>
                  <a:srgbClr val="00BCD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creation of framework for consumer specialist knowledge transfer through creating an interactive educative platform.</a:t>
            </a:r>
            <a:endParaRPr sz="3000">
              <a:solidFill>
                <a:srgbClr val="00BCD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009650" y="9144000"/>
            <a:ext cx="5638800" cy="11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8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1755421" y="1334487"/>
            <a:ext cx="14777101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THE PROJECT INNOVATIVE INPUT</a:t>
            </a: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270800" y="4001250"/>
            <a:ext cx="15746399" cy="5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improvement of the quality of </a:t>
            </a:r>
            <a:r>
              <a:rPr lang="hu-HU" sz="30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higher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education,</a:t>
            </a: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The enhancement of the learners’ competences,</a:t>
            </a: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The establishment of a uniform system of innovative education,</a:t>
            </a: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The creation of the European model for academic </a:t>
            </a:r>
            <a:r>
              <a:rPr lang="hu-HU" sz="30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people</a:t>
            </a: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1755421" y="1334487"/>
            <a:ext cx="14777101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THE PROJECT OUTCOMES </a:t>
            </a: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028700" y="9171390"/>
            <a:ext cx="16230600" cy="87000"/>
          </a:xfrm>
          <a:prstGeom prst="rect">
            <a:avLst/>
          </a:prstGeom>
          <a:solidFill>
            <a:srgbClr val="00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4107" y="9103107"/>
            <a:ext cx="1800598" cy="5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270800" y="3373725"/>
            <a:ext cx="15746399" cy="5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064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●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Learning platform: consume-aware.eu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Interactive teaching materials: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videos, lectures, case studies,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quizzes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,guides,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640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●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BOOK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: Enhancing Consumers Awareness, 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640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●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Mobile Application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quiz game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/>
          <p:nvPr/>
        </p:nvSpPr>
        <p:spPr>
          <a:xfrm rot="5400000">
            <a:off x="8822675" y="4030828"/>
            <a:ext cx="675900" cy="56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1216</Words>
  <Application>Microsoft Office PowerPoint</Application>
  <PresentationFormat>Egyéni</PresentationFormat>
  <Paragraphs>289</Paragraphs>
  <Slides>35</Slides>
  <Notes>35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35</vt:i4>
      </vt:variant>
    </vt:vector>
  </HeadingPairs>
  <TitlesOfParts>
    <vt:vector size="43" baseType="lpstr">
      <vt:lpstr>Arial</vt:lpstr>
      <vt:lpstr>Montserrat</vt:lpstr>
      <vt:lpstr>Montserrat Light</vt:lpstr>
      <vt:lpstr>Calibri</vt:lpstr>
      <vt:lpstr>Office Theme</vt:lpstr>
      <vt:lpstr>Office Theme</vt:lpstr>
      <vt:lpstr>Office Theme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JUDITKA</dc:creator>
  <cp:lastModifiedBy>DELL</cp:lastModifiedBy>
  <cp:revision>5</cp:revision>
  <dcterms:modified xsi:type="dcterms:W3CDTF">2019-06-14T12:05:15Z</dcterms:modified>
</cp:coreProperties>
</file>